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0" r:id="rId4"/>
  </p:sldMasterIdLst>
  <p:sldIdLst>
    <p:sldId id="266" r:id="rId5"/>
    <p:sldId id="267" r:id="rId6"/>
    <p:sldId id="268" r:id="rId7"/>
    <p:sldId id="269" r:id="rId8"/>
    <p:sldId id="270" r:id="rId9"/>
    <p:sldId id="274" r:id="rId10"/>
    <p:sldId id="271" r:id="rId11"/>
    <p:sldId id="276" r:id="rId12"/>
    <p:sldId id="272" r:id="rId13"/>
    <p:sldId id="273" r:id="rId14"/>
    <p:sldId id="277" r:id="rId15"/>
    <p:sldId id="278"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85" d="100"/>
          <a:sy n="85" d="100"/>
        </p:scale>
        <p:origin x="24" y="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media/hdphoto1.wdp>
</file>

<file path=ppt/media/hdphoto2.wdp>
</file>

<file path=ppt/media/image1.jpeg>
</file>

<file path=ppt/media/image2.png>
</file>

<file path=ppt/media/image3.png>
</file>

<file path=ppt/media/image4.png>
</file>

<file path=ppt/media/image5.jpeg>
</file>

<file path=ppt/media/image6.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23115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9418610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8878153"/>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1635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97669AF7-7BEB-44E4-9852-375E34362B5B}" type="datetime1">
              <a:rPr lang="en-US" smtClean="0"/>
              <a:t>4/20/2020</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693052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35306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4/20/2020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17655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4/20/2020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90559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4/20/2020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7702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4/20/2020</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2466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4/20/2020</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93326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62D6E202-B606-4609-B914-27C9371A1F6D}" type="datetime1">
              <a:rPr lang="en-US" smtClean="0"/>
              <a:t>4/20/2020</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67224300"/>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7.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Drawing1.vsd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cisecurity.org/controls/cis-controls-list/"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absa.org/" TargetMode="External"/><Relationship Id="rId2" Type="http://schemas.openxmlformats.org/officeDocument/2006/relationships/hyperlink" Target="https://www.opengroup.org/togaf" TargetMode="External"/><Relationship Id="rId1" Type="http://schemas.openxmlformats.org/officeDocument/2006/relationships/slideLayout" Target="../slideLayouts/slideLayout2.xml"/><Relationship Id="rId4" Type="http://schemas.openxmlformats.org/officeDocument/2006/relationships/hyperlink" Target="https://sabsa.org/sabsa-executive-summary/"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626305" y="1578989"/>
            <a:ext cx="4157959" cy="2545472"/>
          </a:xfrm>
        </p:spPr>
        <p:txBody>
          <a:bodyPr>
            <a:normAutofit/>
          </a:bodyPr>
          <a:lstStyle/>
          <a:p>
            <a:r>
              <a:rPr lang="en-US" sz="6000" dirty="0"/>
              <a:t>Technical Security Architecture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latin typeface="Freestyle Script" panose="030804020302050B0404" pitchFamily="66" charset="0"/>
              </a:rPr>
              <a:t>A flight over the cuckoo’s nest</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6096000" cy="6857990"/>
          </a:xfrm>
          <a:prstGeom prst="rect">
            <a:avLst/>
          </a:prstGeom>
        </p:spPr>
      </p:pic>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drawings</a:t>
            </a:r>
            <a:br>
              <a:rPr lang="en-US" dirty="0"/>
            </a:br>
            <a:r>
              <a:rPr lang="en-US" sz="2800" dirty="0"/>
              <a:t>(because *almost* no one is reading the text)</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Most people do not read long text</a:t>
            </a:r>
          </a:p>
          <a:p>
            <a:r>
              <a:rPr lang="en-US" dirty="0"/>
              <a:t>Or attention goes away after few minutes</a:t>
            </a:r>
          </a:p>
          <a:p>
            <a:r>
              <a:rPr lang="en-US" dirty="0"/>
              <a:t>But drawings remain as reference</a:t>
            </a:r>
          </a:p>
          <a:p>
            <a:r>
              <a:rPr lang="en-US" dirty="0"/>
              <a:t>Try to illustrate complex approaches with drawings</a:t>
            </a:r>
          </a:p>
          <a:p>
            <a:r>
              <a:rPr lang="en-US" dirty="0"/>
              <a:t>Try to know your audience</a:t>
            </a:r>
          </a:p>
          <a:p>
            <a:pPr marL="0" indent="0">
              <a:buNone/>
            </a:pPr>
            <a:endParaRPr lang="en-US" dirty="0"/>
          </a:p>
        </p:txBody>
      </p:sp>
    </p:spTree>
    <p:extLst>
      <p:ext uri="{BB962C8B-B14F-4D97-AF65-F5344CB8AC3E}">
        <p14:creationId xmlns:p14="http://schemas.microsoft.com/office/powerpoint/2010/main" val="3925600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a:xfrm>
            <a:off x="1069848" y="484632"/>
            <a:ext cx="3260364" cy="1609344"/>
          </a:xfrm>
        </p:spPr>
        <p:txBody>
          <a:bodyPr/>
          <a:lstStyle/>
          <a:p>
            <a:r>
              <a:rPr lang="en-US" dirty="0"/>
              <a:t>Example 1</a:t>
            </a:r>
            <a:br>
              <a:rPr lang="en-US" dirty="0"/>
            </a:br>
            <a:r>
              <a:rPr lang="en-US" sz="2800" dirty="0"/>
              <a:t>addressing the </a:t>
            </a:r>
            <a:br>
              <a:rPr lang="en-US" sz="2800" dirty="0"/>
            </a:br>
            <a:r>
              <a:rPr lang="en-US" sz="2800" dirty="0"/>
              <a:t>malware problem</a:t>
            </a:r>
            <a:endParaRPr lang="en-NL" sz="2800" dirty="0"/>
          </a:p>
        </p:txBody>
      </p:sp>
      <p:sp>
        <p:nvSpPr>
          <p:cNvPr id="4" name="Rectangle 2">
            <a:extLst>
              <a:ext uri="{FF2B5EF4-FFF2-40B4-BE49-F238E27FC236}">
                <a16:creationId xmlns:a16="http://schemas.microsoft.com/office/drawing/2014/main" id="{5F4F2780-B5B5-4B7B-A0F2-217A906E4160}"/>
              </a:ext>
            </a:extLst>
          </p:cNvPr>
          <p:cNvSpPr>
            <a:spLocks noChangeArrowheads="1"/>
          </p:cNvSpPr>
          <p:nvPr/>
        </p:nvSpPr>
        <p:spPr bwMode="auto">
          <a:xfrm>
            <a:off x="4637943" y="-8792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NL"/>
          </a:p>
        </p:txBody>
      </p:sp>
      <p:graphicFrame>
        <p:nvGraphicFramePr>
          <p:cNvPr id="5" name="Object 4">
            <a:extLst>
              <a:ext uri="{FF2B5EF4-FFF2-40B4-BE49-F238E27FC236}">
                <a16:creationId xmlns:a16="http://schemas.microsoft.com/office/drawing/2014/main" id="{D9A0465B-D69C-45D7-9117-CA300F76B90A}"/>
              </a:ext>
            </a:extLst>
          </p:cNvPr>
          <p:cNvGraphicFramePr>
            <a:graphicFrameLocks noChangeAspect="1"/>
          </p:cNvGraphicFramePr>
          <p:nvPr>
            <p:extLst>
              <p:ext uri="{D42A27DB-BD31-4B8C-83A1-F6EECF244321}">
                <p14:modId xmlns:p14="http://schemas.microsoft.com/office/powerpoint/2010/main" val="1022760383"/>
              </p:ext>
            </p:extLst>
          </p:nvPr>
        </p:nvGraphicFramePr>
        <p:xfrm>
          <a:off x="4379260" y="178163"/>
          <a:ext cx="6181164" cy="6679837"/>
        </p:xfrm>
        <a:graphic>
          <a:graphicData uri="http://schemas.openxmlformats.org/presentationml/2006/ole">
            <mc:AlternateContent xmlns:mc="http://schemas.openxmlformats.org/markup-compatibility/2006">
              <mc:Choice xmlns:v="urn:schemas-microsoft-com:vml" Requires="v">
                <p:oleObj spid="_x0000_s1028" r:id="rId3" imgW="6883548" imgH="7435975" progId="Visio.Drawing.15">
                  <p:embed/>
                </p:oleObj>
              </mc:Choice>
              <mc:Fallback>
                <p:oleObj r:id="rId3" imgW="6883548" imgH="743597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9260" y="178163"/>
                        <a:ext cx="6181164" cy="6679837"/>
                      </a:xfrm>
                      <a:prstGeom prst="rect">
                        <a:avLst/>
                      </a:prstGeom>
                      <a:noFill/>
                    </p:spPr>
                  </p:pic>
                </p:oleObj>
              </mc:Fallback>
            </mc:AlternateContent>
          </a:graphicData>
        </a:graphic>
      </p:graphicFrame>
    </p:spTree>
    <p:extLst>
      <p:ext uri="{BB962C8B-B14F-4D97-AF65-F5344CB8AC3E}">
        <p14:creationId xmlns:p14="http://schemas.microsoft.com/office/powerpoint/2010/main" val="2404473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a:xfrm>
            <a:off x="1069848" y="484632"/>
            <a:ext cx="3260364" cy="2769556"/>
          </a:xfrm>
        </p:spPr>
        <p:txBody>
          <a:bodyPr>
            <a:normAutofit/>
          </a:bodyPr>
          <a:lstStyle/>
          <a:p>
            <a:r>
              <a:rPr lang="en-US" dirty="0"/>
              <a:t>Example 2</a:t>
            </a:r>
            <a:br>
              <a:rPr lang="en-US" dirty="0"/>
            </a:br>
            <a:r>
              <a:rPr lang="en-US" sz="2800" dirty="0"/>
              <a:t>policies – </a:t>
            </a:r>
            <a:br>
              <a:rPr lang="en-US" sz="2800" dirty="0"/>
            </a:br>
            <a:r>
              <a:rPr lang="en-US" sz="2800" dirty="0"/>
              <a:t>they apply</a:t>
            </a:r>
            <a:br>
              <a:rPr lang="en-US" sz="2800" dirty="0"/>
            </a:br>
            <a:r>
              <a:rPr lang="en-US" sz="2800" dirty="0"/>
              <a:t>to all solutions </a:t>
            </a:r>
            <a:br>
              <a:rPr lang="en-US" sz="2800" dirty="0"/>
            </a:br>
            <a:r>
              <a:rPr lang="en-US" sz="2800" dirty="0"/>
              <a:t>equally</a:t>
            </a:r>
            <a:endParaRPr lang="en-NL" sz="2800" dirty="0"/>
          </a:p>
        </p:txBody>
      </p:sp>
      <p:sp>
        <p:nvSpPr>
          <p:cNvPr id="4" name="Rectangle 2">
            <a:extLst>
              <a:ext uri="{FF2B5EF4-FFF2-40B4-BE49-F238E27FC236}">
                <a16:creationId xmlns:a16="http://schemas.microsoft.com/office/drawing/2014/main" id="{5F4F2780-B5B5-4B7B-A0F2-217A906E4160}"/>
              </a:ext>
            </a:extLst>
          </p:cNvPr>
          <p:cNvSpPr>
            <a:spLocks noChangeArrowheads="1"/>
          </p:cNvSpPr>
          <p:nvPr/>
        </p:nvSpPr>
        <p:spPr bwMode="auto">
          <a:xfrm>
            <a:off x="4637943" y="-8792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NL"/>
          </a:p>
        </p:txBody>
      </p:sp>
      <p:sp>
        <p:nvSpPr>
          <p:cNvPr id="3" name="Rectangle 2">
            <a:extLst>
              <a:ext uri="{FF2B5EF4-FFF2-40B4-BE49-F238E27FC236}">
                <a16:creationId xmlns:a16="http://schemas.microsoft.com/office/drawing/2014/main" id="{4F9ABB81-93D6-4D4A-8382-1173C4C1D129}"/>
              </a:ext>
            </a:extLst>
          </p:cNvPr>
          <p:cNvSpPr>
            <a:spLocks noChangeArrowheads="1"/>
          </p:cNvSpPr>
          <p:nvPr/>
        </p:nvSpPr>
        <p:spPr bwMode="auto">
          <a:xfrm flipV="1">
            <a:off x="4769224" y="327024"/>
            <a:ext cx="1281731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NL"/>
          </a:p>
        </p:txBody>
      </p:sp>
      <p:graphicFrame>
        <p:nvGraphicFramePr>
          <p:cNvPr id="6" name="Object 5">
            <a:extLst>
              <a:ext uri="{FF2B5EF4-FFF2-40B4-BE49-F238E27FC236}">
                <a16:creationId xmlns:a16="http://schemas.microsoft.com/office/drawing/2014/main" id="{0F59BCA0-3535-4516-809B-EA0954B116C3}"/>
              </a:ext>
            </a:extLst>
          </p:cNvPr>
          <p:cNvGraphicFramePr>
            <a:graphicFrameLocks noChangeAspect="1"/>
          </p:cNvGraphicFramePr>
          <p:nvPr>
            <p:extLst>
              <p:ext uri="{D42A27DB-BD31-4B8C-83A1-F6EECF244321}">
                <p14:modId xmlns:p14="http://schemas.microsoft.com/office/powerpoint/2010/main" val="1809955632"/>
              </p:ext>
            </p:extLst>
          </p:nvPr>
        </p:nvGraphicFramePr>
        <p:xfrm>
          <a:off x="4769224" y="-7943"/>
          <a:ext cx="6019800" cy="6865943"/>
        </p:xfrm>
        <a:graphic>
          <a:graphicData uri="http://schemas.openxmlformats.org/presentationml/2006/ole">
            <mc:AlternateContent xmlns:mc="http://schemas.openxmlformats.org/markup-compatibility/2006">
              <mc:Choice xmlns:v="urn:schemas-microsoft-com:vml" Requires="v">
                <p:oleObj spid="_x0000_s2051" r:id="rId3" imgW="6521339" imgH="7435975" progId="Visio.Drawing.15">
                  <p:embed/>
                </p:oleObj>
              </mc:Choice>
              <mc:Fallback>
                <p:oleObj r:id="rId3" imgW="6521339" imgH="743597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9224" y="-7943"/>
                        <a:ext cx="6019800" cy="6865943"/>
                      </a:xfrm>
                      <a:prstGeom prst="rect">
                        <a:avLst/>
                      </a:prstGeom>
                      <a:noFill/>
                    </p:spPr>
                  </p:pic>
                </p:oleObj>
              </mc:Fallback>
            </mc:AlternateContent>
          </a:graphicData>
        </a:graphic>
      </p:graphicFrame>
    </p:spTree>
    <p:extLst>
      <p:ext uri="{BB962C8B-B14F-4D97-AF65-F5344CB8AC3E}">
        <p14:creationId xmlns:p14="http://schemas.microsoft.com/office/powerpoint/2010/main" val="551759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626305" y="1578989"/>
            <a:ext cx="4157959" cy="2545472"/>
          </a:xfrm>
        </p:spPr>
        <p:txBody>
          <a:bodyPr>
            <a:normAutofit/>
          </a:bodyPr>
          <a:lstStyle/>
          <a:p>
            <a:r>
              <a:rPr lang="en-US" sz="6000" dirty="0"/>
              <a:t>So many …</a:t>
            </a:r>
            <a:br>
              <a:rPr lang="en-US" sz="6000" dirty="0"/>
            </a:br>
            <a:r>
              <a:rPr lang="en-US" sz="6000" dirty="0"/>
              <a:t>questions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latin typeface="Freestyle Script" panose="030804020302050B0404" pitchFamily="66" charset="0"/>
              </a:rPr>
              <a:t>After a very high-level flight over</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6096000" cy="6857990"/>
          </a:xfrm>
          <a:prstGeom prst="rect">
            <a:avLst/>
          </a:prstGeom>
        </p:spPr>
      </p:pic>
    </p:spTree>
    <p:extLst>
      <p:ext uri="{BB962C8B-B14F-4D97-AF65-F5344CB8AC3E}">
        <p14:creationId xmlns:p14="http://schemas.microsoft.com/office/powerpoint/2010/main" val="3098765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a:t>What are we looking at?</a:t>
            </a:r>
            <a:br>
              <a:rPr lang="en-US"/>
            </a:br>
            <a:r>
              <a:rPr lang="en-US" sz="2800"/>
              <a:t>(when flying high over the cuckoo’s nest)</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What is it?</a:t>
            </a:r>
          </a:p>
          <a:p>
            <a:r>
              <a:rPr lang="en-US" dirty="0"/>
              <a:t>Where do we start?</a:t>
            </a:r>
          </a:p>
          <a:p>
            <a:r>
              <a:rPr lang="en-US" dirty="0"/>
              <a:t>What do we look for?</a:t>
            </a:r>
          </a:p>
          <a:p>
            <a:r>
              <a:rPr lang="en-US" dirty="0"/>
              <a:t>Evidence!!!</a:t>
            </a:r>
          </a:p>
          <a:p>
            <a:r>
              <a:rPr lang="en-US" dirty="0"/>
              <a:t>More evidence!!!</a:t>
            </a:r>
          </a:p>
          <a:p>
            <a:r>
              <a:rPr lang="en-US" dirty="0"/>
              <a:t>Drawings</a:t>
            </a:r>
          </a:p>
          <a:p>
            <a:endParaRPr lang="en-NL" dirty="0"/>
          </a:p>
        </p:txBody>
      </p:sp>
    </p:spTree>
    <p:extLst>
      <p:ext uri="{BB962C8B-B14F-4D97-AF65-F5344CB8AC3E}">
        <p14:creationId xmlns:p14="http://schemas.microsoft.com/office/powerpoint/2010/main" val="3738025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What IS IT?</a:t>
            </a:r>
            <a:br>
              <a:rPr lang="en-US" dirty="0"/>
            </a:br>
            <a:r>
              <a:rPr lang="en-US" sz="2800" dirty="0"/>
              <a:t>(non-pretentious definition)</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An overview of the technical decisions in order to give a direction and implement  the high-level plan (architecture) to secure the enterprise</a:t>
            </a:r>
          </a:p>
          <a:p>
            <a:r>
              <a:rPr lang="en-US" dirty="0"/>
              <a:t>It should align with the security policies of the company (if there are any)</a:t>
            </a:r>
          </a:p>
          <a:p>
            <a:r>
              <a:rPr lang="en-US" dirty="0"/>
              <a:t>It should ne measurable</a:t>
            </a:r>
          </a:p>
          <a:p>
            <a:pPr marL="0" indent="0">
              <a:buNone/>
            </a:pPr>
            <a:r>
              <a:rPr lang="en-US" dirty="0"/>
              <a:t>AND</a:t>
            </a:r>
          </a:p>
          <a:p>
            <a:r>
              <a:rPr lang="en-US" dirty="0"/>
              <a:t>It should be measurable in an automated way ;)</a:t>
            </a:r>
            <a:endParaRPr lang="en-NL" dirty="0"/>
          </a:p>
        </p:txBody>
      </p:sp>
    </p:spTree>
    <p:extLst>
      <p:ext uri="{BB962C8B-B14F-4D97-AF65-F5344CB8AC3E}">
        <p14:creationId xmlns:p14="http://schemas.microsoft.com/office/powerpoint/2010/main" val="922764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Where do we start?</a:t>
            </a:r>
            <a:br>
              <a:rPr lang="en-US" dirty="0"/>
            </a:br>
            <a:r>
              <a:rPr lang="en-US" sz="2800" dirty="0"/>
              <a:t>(..somewhere in the middle..)</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It is always good to understand what is already in place </a:t>
            </a:r>
          </a:p>
          <a:p>
            <a:pPr marL="0" indent="0">
              <a:buNone/>
            </a:pPr>
            <a:r>
              <a:rPr lang="en-US" dirty="0"/>
              <a:t>(procedures, enterprise architecture, security policies, technical setup)</a:t>
            </a:r>
          </a:p>
          <a:p>
            <a:r>
              <a:rPr lang="en-US" dirty="0"/>
              <a:t>And what is important for the particular business</a:t>
            </a:r>
          </a:p>
          <a:p>
            <a:r>
              <a:rPr lang="en-US" dirty="0"/>
              <a:t>And how far they are prepared to go within the next months and year (to prioritize)</a:t>
            </a:r>
          </a:p>
          <a:p>
            <a:pPr marL="0" indent="0">
              <a:buNone/>
            </a:pPr>
            <a:endParaRPr lang="en-US" dirty="0"/>
          </a:p>
          <a:p>
            <a:pPr marL="0" indent="0">
              <a:buNone/>
            </a:pPr>
            <a:r>
              <a:rPr lang="en-US" dirty="0"/>
              <a:t>Be aware you cannot fix everything! </a:t>
            </a:r>
            <a:endParaRPr lang="en-NL" dirty="0"/>
          </a:p>
        </p:txBody>
      </p:sp>
    </p:spTree>
    <p:extLst>
      <p:ext uri="{BB962C8B-B14F-4D97-AF65-F5344CB8AC3E}">
        <p14:creationId xmlns:p14="http://schemas.microsoft.com/office/powerpoint/2010/main" val="3380484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What do we look for?</a:t>
            </a:r>
            <a:br>
              <a:rPr lang="en-US" dirty="0"/>
            </a:br>
            <a:r>
              <a:rPr lang="en-US" sz="2800" dirty="0"/>
              <a:t>(here come the cis controls)</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a:xfrm>
            <a:off x="1069848" y="2121408"/>
            <a:ext cx="10058400" cy="4251960"/>
          </a:xfrm>
        </p:spPr>
        <p:txBody>
          <a:bodyPr>
            <a:normAutofit/>
          </a:bodyPr>
          <a:lstStyle/>
          <a:p>
            <a:r>
              <a:rPr lang="en-US" dirty="0"/>
              <a:t>A very good to tough all domains is to follow the CIS controls (</a:t>
            </a:r>
            <a:r>
              <a:rPr lang="en-US" dirty="0">
                <a:hlinkClick r:id="rId2"/>
              </a:rPr>
              <a:t>https://www.cisecurity.org/controls/cis-controls-list/</a:t>
            </a:r>
            <a:r>
              <a:rPr lang="en-US" dirty="0"/>
              <a:t>)</a:t>
            </a:r>
          </a:p>
          <a:p>
            <a:r>
              <a:rPr lang="en-US" dirty="0"/>
              <a:t>All the domains covered in the controls should be identifiable in the technical architecture</a:t>
            </a:r>
          </a:p>
          <a:p>
            <a:r>
              <a:rPr lang="en-US" dirty="0"/>
              <a:t>Some controls will be incomplete but </a:t>
            </a:r>
            <a:r>
              <a:rPr lang="en-US" b="1" dirty="0"/>
              <a:t>compensated</a:t>
            </a:r>
            <a:r>
              <a:rPr lang="en-US" dirty="0"/>
              <a:t> by others. That is the technical architecture will include the </a:t>
            </a:r>
            <a:r>
              <a:rPr lang="en-US" b="1" dirty="0"/>
              <a:t>overall</a:t>
            </a:r>
            <a:r>
              <a:rPr lang="en-US" dirty="0"/>
              <a:t> enterprise security </a:t>
            </a:r>
            <a:r>
              <a:rPr lang="en-US" b="1" dirty="0"/>
              <a:t>strategy</a:t>
            </a:r>
            <a:r>
              <a:rPr lang="en-US" dirty="0"/>
              <a:t>, and </a:t>
            </a:r>
            <a:r>
              <a:rPr lang="en-US" b="1" dirty="0"/>
              <a:t>not</a:t>
            </a:r>
            <a:r>
              <a:rPr lang="en-US" dirty="0"/>
              <a:t> define </a:t>
            </a:r>
            <a:r>
              <a:rPr lang="en-US" b="1" dirty="0"/>
              <a:t>isolated</a:t>
            </a:r>
            <a:r>
              <a:rPr lang="en-US" dirty="0"/>
              <a:t> approaches</a:t>
            </a:r>
          </a:p>
          <a:p>
            <a:r>
              <a:rPr lang="en-US" dirty="0"/>
              <a:t>There should be a red thread towards </a:t>
            </a:r>
            <a:r>
              <a:rPr lang="en-US" b="1" dirty="0"/>
              <a:t>achievable targets </a:t>
            </a:r>
            <a:r>
              <a:rPr lang="en-US" dirty="0"/>
              <a:t>(do not aim to do more than realistic possible –&gt; prefer quality over quantity)</a:t>
            </a:r>
          </a:p>
          <a:p>
            <a:r>
              <a:rPr lang="en-US" dirty="0"/>
              <a:t>Start with solid base principles (</a:t>
            </a:r>
            <a:r>
              <a:rPr lang="en-US" dirty="0" err="1"/>
              <a:t>eg</a:t>
            </a:r>
            <a:r>
              <a:rPr lang="en-US" dirty="0"/>
              <a:t> basic CIS controls).</a:t>
            </a:r>
          </a:p>
          <a:p>
            <a:r>
              <a:rPr lang="en-US" dirty="0"/>
              <a:t>Fancy approaches in an environment where the basis are missing are not going to work </a:t>
            </a:r>
            <a:endParaRPr lang="en-NL" dirty="0"/>
          </a:p>
        </p:txBody>
      </p:sp>
    </p:spTree>
    <p:extLst>
      <p:ext uri="{BB962C8B-B14F-4D97-AF65-F5344CB8AC3E}">
        <p14:creationId xmlns:p14="http://schemas.microsoft.com/office/powerpoint/2010/main" val="193875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a:t>What do we look for?</a:t>
            </a:r>
            <a:br>
              <a:rPr lang="en-US"/>
            </a:br>
            <a:r>
              <a:rPr lang="en-US" sz="2800"/>
              <a:t>(an architectural process)</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a:t>Togaf (</a:t>
            </a:r>
            <a:r>
              <a:rPr lang="en-US">
                <a:hlinkClick r:id="rId2"/>
              </a:rPr>
              <a:t>https://www.opengroup.org/togaf</a:t>
            </a:r>
            <a:r>
              <a:rPr lang="en-US"/>
              <a:t>)/ Sabsa (</a:t>
            </a:r>
            <a:r>
              <a:rPr lang="en-US">
                <a:hlinkClick r:id="rId3"/>
              </a:rPr>
              <a:t>https://sabsa.org/</a:t>
            </a:r>
            <a:r>
              <a:rPr lang="en-US"/>
              <a:t>)</a:t>
            </a:r>
          </a:p>
          <a:p>
            <a:r>
              <a:rPr lang="en-US"/>
              <a:t>Almost always Togaf/ sometimes Sabsa. Mostly as Sabsa is much more detailed and increases exponential the costs for a correct implementation </a:t>
            </a:r>
            <a:r>
              <a:rPr lang="en-US">
                <a:hlinkClick r:id="rId4"/>
              </a:rPr>
              <a:t>https://sabsa.org/sabsa-executive-summary/</a:t>
            </a:r>
            <a:endParaRPr lang="en-US"/>
          </a:p>
          <a:p>
            <a:r>
              <a:rPr lang="en-US"/>
              <a:t>A mature enterprise security-wise would make sense using Sabsa. </a:t>
            </a:r>
          </a:p>
          <a:p>
            <a:r>
              <a:rPr lang="en-US"/>
              <a:t>Most enterprises: not. It would get too complex, expensive and would take too long to implement</a:t>
            </a:r>
          </a:p>
          <a:p>
            <a:r>
              <a:rPr lang="en-US"/>
              <a:t>Togaf: cyclic method to measure and improve security in a controlled way</a:t>
            </a:r>
            <a:endParaRPr lang="en-NL" dirty="0"/>
          </a:p>
        </p:txBody>
      </p:sp>
    </p:spTree>
    <p:extLst>
      <p:ext uri="{BB962C8B-B14F-4D97-AF65-F5344CB8AC3E}">
        <p14:creationId xmlns:p14="http://schemas.microsoft.com/office/powerpoint/2010/main" val="1334697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err="1"/>
              <a:t>togaf</a:t>
            </a:r>
            <a:br>
              <a:rPr lang="en-US" dirty="0"/>
            </a:br>
            <a:r>
              <a:rPr lang="en-US" sz="2800" dirty="0"/>
              <a:t>(an overview)</a:t>
            </a:r>
            <a:endParaRPr lang="en-NL" sz="2800" dirty="0"/>
          </a:p>
        </p:txBody>
      </p:sp>
      <p:pic>
        <p:nvPicPr>
          <p:cNvPr id="4" name="Picture 3" descr="A close up of a logo&#10;&#10;Description automatically generated">
            <a:extLst>
              <a:ext uri="{FF2B5EF4-FFF2-40B4-BE49-F238E27FC236}">
                <a16:creationId xmlns:a16="http://schemas.microsoft.com/office/drawing/2014/main" id="{2145712B-651A-430C-B33C-0AA5DA74021A}"/>
              </a:ext>
            </a:extLst>
          </p:cNvPr>
          <p:cNvPicPr>
            <a:picLocks noChangeAspect="1"/>
          </p:cNvPicPr>
          <p:nvPr/>
        </p:nvPicPr>
        <p:blipFill>
          <a:blip r:embed="rId2"/>
          <a:stretch>
            <a:fillRect/>
          </a:stretch>
        </p:blipFill>
        <p:spPr>
          <a:xfrm>
            <a:off x="6612903" y="291724"/>
            <a:ext cx="4716639" cy="6274551"/>
          </a:xfrm>
          <a:prstGeom prst="rect">
            <a:avLst/>
          </a:prstGeom>
        </p:spPr>
      </p:pic>
      <p:sp>
        <p:nvSpPr>
          <p:cNvPr id="6" name="Content Placeholder 2">
            <a:extLst>
              <a:ext uri="{FF2B5EF4-FFF2-40B4-BE49-F238E27FC236}">
                <a16:creationId xmlns:a16="http://schemas.microsoft.com/office/drawing/2014/main" id="{63A79A26-1433-442C-930D-F78018BEC5C5}"/>
              </a:ext>
            </a:extLst>
          </p:cNvPr>
          <p:cNvSpPr>
            <a:spLocks noGrp="1"/>
          </p:cNvSpPr>
          <p:nvPr>
            <p:ph idx="1"/>
          </p:nvPr>
        </p:nvSpPr>
        <p:spPr>
          <a:xfrm>
            <a:off x="1069848" y="2121408"/>
            <a:ext cx="5423271" cy="4323354"/>
          </a:xfrm>
        </p:spPr>
        <p:txBody>
          <a:bodyPr>
            <a:normAutofit fontScale="92500" lnSpcReduction="10000"/>
          </a:bodyPr>
          <a:lstStyle/>
          <a:p>
            <a:r>
              <a:rPr lang="en-US" dirty="0"/>
              <a:t>Offers the possibility to make smaller but qualitative steps</a:t>
            </a:r>
          </a:p>
          <a:p>
            <a:r>
              <a:rPr lang="en-US" dirty="0"/>
              <a:t>Technical architecture needs to help the overall enterprise security</a:t>
            </a:r>
          </a:p>
          <a:p>
            <a:r>
              <a:rPr lang="en-US" dirty="0"/>
              <a:t>Prioritize the steps which can make the highest impact on the most important domains</a:t>
            </a:r>
          </a:p>
          <a:p>
            <a:r>
              <a:rPr lang="en-US" dirty="0"/>
              <a:t>Review yearly (or more often if progress allows it)</a:t>
            </a:r>
          </a:p>
          <a:p>
            <a:r>
              <a:rPr lang="en-US" dirty="0"/>
              <a:t>Define clear projects as results of the principles described</a:t>
            </a:r>
          </a:p>
          <a:p>
            <a:r>
              <a:rPr lang="en-US" dirty="0"/>
              <a:t>Monitor the quality and realization of these projects</a:t>
            </a:r>
          </a:p>
          <a:p>
            <a:r>
              <a:rPr lang="en-US" dirty="0"/>
              <a:t>Don’t forget the principle of automation ;)</a:t>
            </a:r>
          </a:p>
        </p:txBody>
      </p:sp>
    </p:spTree>
    <p:extLst>
      <p:ext uri="{BB962C8B-B14F-4D97-AF65-F5344CB8AC3E}">
        <p14:creationId xmlns:p14="http://schemas.microsoft.com/office/powerpoint/2010/main" val="3844527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evidence</a:t>
            </a:r>
            <a:br>
              <a:rPr lang="en-US" dirty="0"/>
            </a:br>
            <a:r>
              <a:rPr lang="en-US" sz="2800" dirty="0"/>
              <a:t>(measure it)</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The technical architecture should include the process of measuring the implemented security controls in the defined projects</a:t>
            </a:r>
          </a:p>
          <a:p>
            <a:r>
              <a:rPr lang="en-US" dirty="0"/>
              <a:t>Never design something which cannot be measured </a:t>
            </a:r>
          </a:p>
          <a:p>
            <a:r>
              <a:rPr lang="en-US" dirty="0"/>
              <a:t>Measuring a security solution should be included in the project when possible</a:t>
            </a:r>
          </a:p>
          <a:p>
            <a:r>
              <a:rPr lang="en-US" dirty="0"/>
              <a:t>It helps in the next (</a:t>
            </a:r>
            <a:r>
              <a:rPr lang="en-US" dirty="0" err="1"/>
              <a:t>Togaf</a:t>
            </a:r>
            <a:r>
              <a:rPr lang="en-US" dirty="0"/>
              <a:t>) iteration if the decision can be made based on evidence</a:t>
            </a:r>
          </a:p>
          <a:p>
            <a:endParaRPr lang="en-US" dirty="0"/>
          </a:p>
          <a:p>
            <a:r>
              <a:rPr lang="en-US" dirty="0"/>
              <a:t>Example: let us look at the email migration from on-site to cloud which would increase flexibility, ‘outsource’ the setup security. If the reports for the year before show exceeding malware incidents sourced by emails attachment, then we need compensating controls like sandboxing, host security, other malware filters at the network or cloud level.</a:t>
            </a:r>
          </a:p>
          <a:p>
            <a:endParaRPr lang="en-NL" dirty="0"/>
          </a:p>
        </p:txBody>
      </p:sp>
    </p:spTree>
    <p:extLst>
      <p:ext uri="{BB962C8B-B14F-4D97-AF65-F5344CB8AC3E}">
        <p14:creationId xmlns:p14="http://schemas.microsoft.com/office/powerpoint/2010/main" val="4276124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A6-1EA7-4459-9AD6-B0786D5AA686}"/>
              </a:ext>
            </a:extLst>
          </p:cNvPr>
          <p:cNvSpPr>
            <a:spLocks noGrp="1"/>
          </p:cNvSpPr>
          <p:nvPr>
            <p:ph type="title"/>
          </p:nvPr>
        </p:nvSpPr>
        <p:spPr/>
        <p:txBody>
          <a:bodyPr/>
          <a:lstStyle/>
          <a:p>
            <a:r>
              <a:rPr lang="en-US" dirty="0"/>
              <a:t>More evidence</a:t>
            </a:r>
            <a:br>
              <a:rPr lang="en-US" dirty="0"/>
            </a:br>
            <a:r>
              <a:rPr lang="en-US" sz="2800" dirty="0"/>
              <a:t>(measure it … again)</a:t>
            </a:r>
            <a:endParaRPr lang="en-NL" sz="2800" dirty="0"/>
          </a:p>
        </p:txBody>
      </p:sp>
      <p:sp>
        <p:nvSpPr>
          <p:cNvPr id="3" name="Content Placeholder 2">
            <a:extLst>
              <a:ext uri="{FF2B5EF4-FFF2-40B4-BE49-F238E27FC236}">
                <a16:creationId xmlns:a16="http://schemas.microsoft.com/office/drawing/2014/main" id="{CAAA124E-BFD9-4390-BA35-3C2F51002872}"/>
              </a:ext>
            </a:extLst>
          </p:cNvPr>
          <p:cNvSpPr>
            <a:spLocks noGrp="1"/>
          </p:cNvSpPr>
          <p:nvPr>
            <p:ph idx="1"/>
          </p:nvPr>
        </p:nvSpPr>
        <p:spPr/>
        <p:txBody>
          <a:bodyPr/>
          <a:lstStyle/>
          <a:p>
            <a:r>
              <a:rPr lang="en-US" dirty="0"/>
              <a:t>Measure all the technical controls after each major change caused by projects </a:t>
            </a:r>
          </a:p>
          <a:p>
            <a:pPr marL="0" indent="0">
              <a:buNone/>
            </a:pPr>
            <a:r>
              <a:rPr lang="en-US" dirty="0"/>
              <a:t>(major projects can be a result of a </a:t>
            </a:r>
            <a:r>
              <a:rPr lang="en-US" dirty="0" err="1"/>
              <a:t>Togaf</a:t>
            </a:r>
            <a:r>
              <a:rPr lang="en-US" dirty="0"/>
              <a:t>/</a:t>
            </a:r>
            <a:r>
              <a:rPr lang="en-US" dirty="0" err="1"/>
              <a:t>Sabsa</a:t>
            </a:r>
            <a:r>
              <a:rPr lang="en-US" dirty="0"/>
              <a:t> cyclical architecture approach)</a:t>
            </a:r>
          </a:p>
          <a:p>
            <a:r>
              <a:rPr lang="en-US" dirty="0"/>
              <a:t>The measurements should be done used automated controls (tooling, scripts)</a:t>
            </a:r>
          </a:p>
          <a:p>
            <a:r>
              <a:rPr lang="en-US" dirty="0"/>
              <a:t>Results should be recorded and used in correlations and reporting</a:t>
            </a:r>
          </a:p>
          <a:p>
            <a:endParaRPr lang="en-NL" dirty="0"/>
          </a:p>
        </p:txBody>
      </p:sp>
    </p:spTree>
    <p:extLst>
      <p:ext uri="{BB962C8B-B14F-4D97-AF65-F5344CB8AC3E}">
        <p14:creationId xmlns:p14="http://schemas.microsoft.com/office/powerpoint/2010/main" val="29196773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Wood Type</Template>
  <TotalTime>0</TotalTime>
  <Words>749</Words>
  <Application>Microsoft Office PowerPoint</Application>
  <PresentationFormat>Widescreen</PresentationFormat>
  <Paragraphs>65</Paragraphs>
  <Slides>13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Freestyle Script</vt:lpstr>
      <vt:lpstr>Rockwell</vt:lpstr>
      <vt:lpstr>Rockwell Condensed</vt:lpstr>
      <vt:lpstr>Wingdings</vt:lpstr>
      <vt:lpstr>Wood Type</vt:lpstr>
      <vt:lpstr>Visio.Drawing.15</vt:lpstr>
      <vt:lpstr>Technical Security Architecture</vt:lpstr>
      <vt:lpstr>What are we looking at? (when flying high over the cuckoo’s nest)</vt:lpstr>
      <vt:lpstr>What IS IT? (non-pretentious definition)</vt:lpstr>
      <vt:lpstr>Where do we start? (..somewhere in the middle..)</vt:lpstr>
      <vt:lpstr>What do we look for? (here come the cis controls)</vt:lpstr>
      <vt:lpstr>What do we look for? (an architectural process)</vt:lpstr>
      <vt:lpstr>togaf (an overview)</vt:lpstr>
      <vt:lpstr>evidence (measure it)</vt:lpstr>
      <vt:lpstr>More evidence (measure it … again)</vt:lpstr>
      <vt:lpstr>drawings (because *almost* no one is reading the text)</vt:lpstr>
      <vt:lpstr>Example 1 addressing the  malware problem</vt:lpstr>
      <vt:lpstr>Example 2 policies –  they apply to all solutions  equally</vt:lpstr>
      <vt:lpstr>So many …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2020-04-20T21:50:33Z</dcterms:created>
  <dcterms:modified xsi:type="dcterms:W3CDTF">2020-04-22T09:09:06Z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